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2" r:id="rId10"/>
    <p:sldId id="264" r:id="rId11"/>
    <p:sldId id="263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1F316B-4B9F-3431-37D0-618256A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288EBC8-D906-0FB4-9CA3-CE786074F2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9AC1932-E119-5BF0-6617-0FCBC2719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96B47D6-CF50-6509-0122-F388B75D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6C32E8D-5538-D38B-24FC-7E8D3100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302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67442A-F386-D6E9-098E-39908E1CD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85C684C-2122-1B68-5104-45F70CA7C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C17798F-827A-9BCD-8966-D8F995583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D49A70-7727-AA88-60D2-F9E8A67E1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D0CD7B-C4C1-2959-DA15-79B44656B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209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96CCD55-5030-E95D-30F8-AA4DE82A6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14105B0-4084-CBBD-DE6D-DC252DFB9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435BF8-1BDF-56BB-6734-AAEF89866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50A768-DFF3-22AC-516C-5A63A895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7FF6E8-3A73-6217-2A1D-937CA2217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094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582A12-44ED-5261-2A8C-6A7058D5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B883369-1746-32D6-8B9F-17E3C06E6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F183CA-473E-C41E-DF53-4BB5525D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1FEF6D-2FDA-8BBA-5E9C-D1323DF1B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AAE48C-0ED3-1068-319D-DA5BD4EC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125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76239A-AE21-E7F4-E83C-45E0ABAED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6E7E653-7CC6-C02E-F9B5-95E27FF30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10F28AF-7700-246E-3150-A51761F2B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43B531-E5CB-3A4D-C82D-BABD0877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B4CBD4-4946-3C9F-1555-0294F847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589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97CCF9-250F-1A86-83BA-341E88125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51C9DA-6099-50E0-F79C-E5146C68A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EE66C5A-D03D-F81F-4450-C29C56F67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96E803-223A-0319-72AC-05B3EB0A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04FFBD9-AFB5-84FE-B1AC-5BDB481C0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D75D601-A48F-E564-1D4B-30F7CAC4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416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C7CEC5-36E0-50A8-BB89-3F6AC11F3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97D3A99-5FA6-65A6-E3C0-C337920A8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4228B1A-026C-CF22-F7C1-CF449AA82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0C6DEC2-0734-7B25-ED5D-D348ADAE5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8132E70-929E-9C26-A1B8-EC76782FB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8CB198F-B833-B667-34FE-A0701251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B3374FC-FDE0-B4E0-1F7F-F281F336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0CED0B1-7D5F-53D8-EDB2-552C8086C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899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12027-30DE-07DD-9B96-83C358CA0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C09C48A-CA09-466F-85FA-9A9D2083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22687ED-A94D-4DE8-6E07-63E1D6B3A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A3050E0-0581-FE54-48FD-19F944C7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91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E352ADA-DF0C-3F52-8551-07D1DED4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12059A9-0A9C-56D1-C34A-3E4A25F00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5228CC4-322C-26AD-8D42-11B2E091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77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A794B7-F1AF-D9B1-8398-CC7E2CC3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2A8D74-BD5B-307C-B171-4D6328966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CDDEE77-1934-8316-79B3-1DA8AD85F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265B536-8EB8-90EA-BA24-4B84CE13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D20FA15-9357-2653-9D4A-0F26C1F1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18425FE-D2E6-1F0C-39D7-303FB7666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65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B66D13-9A91-1F6E-A255-AB4A2CE3C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C7E6206-3738-FDC1-E5FF-6BDF3393F9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1F99FBE-9A35-78D0-3923-96558252A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38994BA-F7A4-DA1A-D35F-97893039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4F8466-5F41-B894-5792-069BCFC49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3BFA71E-E3DB-363D-D770-93B651E7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101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090B955-F52D-F105-3B5F-227DCD4D4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4F4038B-8D3A-758D-EADE-C8B0BBE31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594097B-B1B8-B78B-952D-42BFF5B95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2A674-FE5A-48B8-AF25-4691096590C3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DCDDAC-C3FC-3C09-5E19-CF6D491A2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D94C03A-C7FF-9630-8EAA-D0D860984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15E30-4E67-4784-8C0A-0A9D6EDB729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2404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FC603445-1B7A-1331-4A1F-80CE2DF2F5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/>
              <a:t>Brf Bryggeriet</a:t>
            </a:r>
            <a:br>
              <a:rPr lang="sv-SE" b="1" dirty="0"/>
            </a:br>
            <a:endParaRPr lang="sv-SE" b="1" dirty="0"/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617E27A8-0298-ADF2-A6E3-F1C850CB6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3600" b="1" dirty="0"/>
              <a:t>Årsmöte 28 mars 2023</a:t>
            </a:r>
          </a:p>
        </p:txBody>
      </p:sp>
    </p:spTree>
    <p:extLst>
      <p:ext uri="{BB962C8B-B14F-4D97-AF65-F5344CB8AC3E}">
        <p14:creationId xmlns:p14="http://schemas.microsoft.com/office/powerpoint/2010/main" val="1246900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885C42-599F-E4C7-8B1E-6CC6E1976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Underhållsplanen 2022-2071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BE7FAA8-3A88-6EF3-B967-CB937CCBF0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Total underhållskostnad under perioden	25 miljoner kronor</a:t>
            </a:r>
          </a:p>
          <a:p>
            <a:r>
              <a:rPr lang="sv-SE" dirty="0"/>
              <a:t>Genomsnittskostnad per år			500 000 kronor</a:t>
            </a:r>
          </a:p>
          <a:p>
            <a:r>
              <a:rPr lang="sv-SE" dirty="0"/>
              <a:t>Kostnad per år och kvm				220 kronor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Installationer	837 500</a:t>
            </a:r>
          </a:p>
          <a:p>
            <a:r>
              <a:rPr lang="sv-SE" dirty="0"/>
              <a:t>Fasader		787 500</a:t>
            </a:r>
          </a:p>
          <a:p>
            <a:r>
              <a:rPr lang="sv-SE" dirty="0"/>
              <a:t>Invändigt		467 500</a:t>
            </a:r>
          </a:p>
          <a:p>
            <a:r>
              <a:rPr lang="sv-SE" dirty="0"/>
              <a:t>Tak 			312 500</a:t>
            </a:r>
          </a:p>
          <a:p>
            <a:r>
              <a:rPr lang="sv-SE" dirty="0"/>
              <a:t>Mark		  97 500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7317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DF042E-9ECF-9DAC-A3F5-7A344648D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Planerat Underhåll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EAEB57-4327-1D34-046F-DD587AD66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Byte av samtliga termostater i alla lägenheter</a:t>
            </a:r>
          </a:p>
          <a:p>
            <a:r>
              <a:rPr lang="sv-SE" dirty="0"/>
              <a:t>Målning trapphus Venus 2</a:t>
            </a:r>
          </a:p>
          <a:p>
            <a:r>
              <a:rPr lang="sv-SE" dirty="0"/>
              <a:t>Målning smidesgrindar</a:t>
            </a:r>
          </a:p>
          <a:p>
            <a:r>
              <a:rPr lang="sv-SE" dirty="0"/>
              <a:t>Målning smidesräcken</a:t>
            </a:r>
          </a:p>
          <a:p>
            <a:r>
              <a:rPr lang="sv-SE" dirty="0"/>
              <a:t>Lagning murpelare</a:t>
            </a:r>
          </a:p>
          <a:p>
            <a:r>
              <a:rPr lang="sv-SE" dirty="0"/>
              <a:t>Målning sockel tvättstuga</a:t>
            </a:r>
          </a:p>
          <a:p>
            <a:r>
              <a:rPr lang="sv-SE" dirty="0"/>
              <a:t>Målning sockel fasad Venus 18</a:t>
            </a:r>
          </a:p>
          <a:p>
            <a:r>
              <a:rPr lang="sv-SE" dirty="0"/>
              <a:t>Putslagning takfot Venus 18</a:t>
            </a:r>
          </a:p>
        </p:txBody>
      </p:sp>
    </p:spTree>
    <p:extLst>
      <p:ext uri="{BB962C8B-B14F-4D97-AF65-F5344CB8AC3E}">
        <p14:creationId xmlns:p14="http://schemas.microsoft.com/office/powerpoint/2010/main" val="38215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4AD53A-2A72-E7C2-714F-6DB27305E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4023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Styrelsens sammansättning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2BBCD08-B19C-3E22-923D-05C7B4EA3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135"/>
            <a:ext cx="10515600" cy="5129828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Ordförande:		Fred Rosenthal 		(extern)</a:t>
            </a:r>
          </a:p>
          <a:p>
            <a:pPr marL="0" indent="0">
              <a:buNone/>
            </a:pPr>
            <a:r>
              <a:rPr lang="sv-SE" dirty="0"/>
              <a:t>Sekreterare:		Per Melin			(Venus 18)</a:t>
            </a:r>
          </a:p>
          <a:p>
            <a:pPr marL="0" indent="0">
              <a:buNone/>
            </a:pPr>
            <a:r>
              <a:rPr lang="sv-SE" dirty="0"/>
              <a:t>Kassör:		Dawid Jernström		(Venus 2)</a:t>
            </a:r>
          </a:p>
          <a:p>
            <a:pPr marL="0" indent="0">
              <a:buNone/>
            </a:pPr>
            <a:r>
              <a:rPr lang="sv-SE" dirty="0"/>
              <a:t>Ledamot:		Leif Lindström		(Venus 18)</a:t>
            </a:r>
          </a:p>
          <a:p>
            <a:pPr marL="0" indent="0">
              <a:buNone/>
            </a:pPr>
            <a:r>
              <a:rPr lang="sv-SE" dirty="0"/>
              <a:t>Ledamot:		Agneta </a:t>
            </a:r>
            <a:r>
              <a:rPr lang="sv-SE" dirty="0" err="1"/>
              <a:t>Rudert</a:t>
            </a:r>
            <a:r>
              <a:rPr lang="sv-SE" dirty="0"/>
              <a:t>		(Venus 2)</a:t>
            </a:r>
          </a:p>
          <a:p>
            <a:pPr marL="0" indent="0">
              <a:buNone/>
            </a:pPr>
            <a:r>
              <a:rPr lang="sv-SE" dirty="0"/>
              <a:t>Suppleant:		Sebastian Norrby		(Venus 18)</a:t>
            </a:r>
          </a:p>
          <a:p>
            <a:pPr marL="0" indent="0">
              <a:buNone/>
            </a:pPr>
            <a:r>
              <a:rPr lang="sv-SE" dirty="0"/>
              <a:t>Suppleant:		Tommy Karlsson		(Venus 18)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609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AE479E-3A41-B547-5333-3A3F91A7B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3520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Viktigare händelser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CB0FFAF-EF7C-9A61-93FF-A804F1AAB1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8646"/>
            <a:ext cx="10515600" cy="5663379"/>
          </a:xfrm>
        </p:spPr>
        <p:txBody>
          <a:bodyPr/>
          <a:lstStyle/>
          <a:p>
            <a:r>
              <a:rPr lang="sv-SE" dirty="0"/>
              <a:t>Förvärv av bostadsrätten ”Guldfynd” omvandling till lokal</a:t>
            </a:r>
          </a:p>
          <a:p>
            <a:r>
              <a:rPr lang="sv-SE" dirty="0"/>
              <a:t>Installation 4 nya </a:t>
            </a:r>
            <a:r>
              <a:rPr lang="sv-SE" dirty="0" err="1"/>
              <a:t>laddstationer</a:t>
            </a:r>
            <a:r>
              <a:rPr lang="sv-SE" dirty="0"/>
              <a:t> i garaget</a:t>
            </a:r>
          </a:p>
          <a:p>
            <a:r>
              <a:rPr lang="sv-SE" dirty="0"/>
              <a:t>Nybyggnad av 3 låsbara förråd i källaren</a:t>
            </a:r>
          </a:p>
          <a:p>
            <a:r>
              <a:rPr lang="sv-SE" dirty="0"/>
              <a:t>Gallring av träd och buskar vid båda fastigheterna</a:t>
            </a:r>
          </a:p>
          <a:p>
            <a:r>
              <a:rPr lang="sv-SE" dirty="0"/>
              <a:t>Installation av snörasskydd Venus 2</a:t>
            </a:r>
          </a:p>
          <a:p>
            <a:r>
              <a:rPr lang="sv-SE" dirty="0"/>
              <a:t>Extern besiktning av fastigheterna</a:t>
            </a:r>
          </a:p>
          <a:p>
            <a:r>
              <a:rPr lang="sv-SE" dirty="0"/>
              <a:t>Extern besiktning av garaget</a:t>
            </a:r>
          </a:p>
          <a:p>
            <a:r>
              <a:rPr lang="sv-SE" dirty="0"/>
              <a:t>Ny omfattande underhållsplan 2022-2072</a:t>
            </a:r>
          </a:p>
          <a:p>
            <a:r>
              <a:rPr lang="sv-SE" dirty="0"/>
              <a:t>Trevlig jubileumsfest i oktober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0401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BADE9B-71BA-A3F8-DE76-FA66323A6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8772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Ekonomi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A7791D-110C-454D-2392-17DF75F37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961" y="943898"/>
            <a:ext cx="10515600" cy="542479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							</a:t>
            </a:r>
            <a:r>
              <a:rPr lang="sv-SE" b="1" dirty="0"/>
              <a:t>2022		2021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err="1"/>
              <a:t>Nettomsättning</a:t>
            </a:r>
            <a:r>
              <a:rPr lang="sv-SE" dirty="0"/>
              <a:t>, (avgifter och hyror)		1 999 611	1 971 050</a:t>
            </a:r>
          </a:p>
          <a:p>
            <a:pPr marL="0" indent="0">
              <a:buNone/>
            </a:pPr>
            <a:r>
              <a:rPr lang="sv-SE" dirty="0"/>
              <a:t>Externa kostnader					1 171 320	1 294 626</a:t>
            </a:r>
          </a:p>
          <a:p>
            <a:pPr marL="0" indent="0">
              <a:buNone/>
            </a:pPr>
            <a:r>
              <a:rPr lang="sv-SE" dirty="0"/>
              <a:t>Avskrivningar byggnader				   409 426	   408 491</a:t>
            </a:r>
          </a:p>
          <a:p>
            <a:pPr marL="0" indent="0">
              <a:buNone/>
            </a:pPr>
            <a:r>
              <a:rPr lang="sv-SE" dirty="0"/>
              <a:t>Räntekostnader					   161 987	   161 153</a:t>
            </a:r>
          </a:p>
          <a:p>
            <a:pPr marL="0" indent="0">
              <a:buNone/>
            </a:pPr>
            <a:r>
              <a:rPr lang="sv-SE" b="1" dirty="0"/>
              <a:t>Resultat						   249 614	     16 011</a:t>
            </a:r>
          </a:p>
        </p:txBody>
      </p:sp>
    </p:spTree>
    <p:extLst>
      <p:ext uri="{BB962C8B-B14F-4D97-AF65-F5344CB8AC3E}">
        <p14:creationId xmlns:p14="http://schemas.microsoft.com/office/powerpoint/2010/main" val="1523236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C503F0-E97E-428E-8979-BBF2851B0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7262"/>
          </a:xfrm>
        </p:spPr>
        <p:txBody>
          <a:bodyPr>
            <a:normAutofit fontScale="90000"/>
          </a:bodyPr>
          <a:lstStyle/>
          <a:p>
            <a:pPr algn="ctr"/>
            <a:r>
              <a:rPr lang="sv-SE" b="1" dirty="0"/>
              <a:t>Större kostnadsposter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C32964-AF47-5A8C-D48B-8CBCE61FF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0374"/>
            <a:ext cx="10515600" cy="5026589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							</a:t>
            </a:r>
            <a:r>
              <a:rPr lang="sv-SE" b="1" dirty="0"/>
              <a:t>2022		2021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Fjärrvärme						321 169	323 289</a:t>
            </a:r>
          </a:p>
          <a:p>
            <a:pPr marL="0" indent="0">
              <a:buNone/>
            </a:pPr>
            <a:r>
              <a:rPr lang="sv-SE" dirty="0"/>
              <a:t>El							 78  772	  79 363</a:t>
            </a:r>
          </a:p>
          <a:p>
            <a:pPr marL="0" indent="0">
              <a:buNone/>
            </a:pPr>
            <a:r>
              <a:rPr lang="sv-SE" dirty="0"/>
              <a:t>Vatten						187 997	180 280</a:t>
            </a:r>
          </a:p>
          <a:p>
            <a:pPr marL="0" indent="0">
              <a:buNone/>
            </a:pPr>
            <a:r>
              <a:rPr lang="sv-SE" dirty="0"/>
              <a:t>Reparation &amp; Underhåll				188 511	525 220</a:t>
            </a:r>
          </a:p>
          <a:p>
            <a:pPr marL="0" indent="0">
              <a:buNone/>
            </a:pPr>
            <a:r>
              <a:rPr lang="sv-SE" dirty="0"/>
              <a:t>	   					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981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AAD268B-BC5D-BB3D-21F4-24BCE9F38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Kontrakterade Tjänster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6024B5-AA50-7D98-83A4-475EAED9F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Städning trapphus och korridorer</a:t>
            </a:r>
          </a:p>
          <a:p>
            <a:r>
              <a:rPr lang="sv-SE" dirty="0"/>
              <a:t>Snöröjning</a:t>
            </a:r>
          </a:p>
          <a:p>
            <a:r>
              <a:rPr lang="sv-SE" dirty="0"/>
              <a:t>Sophämtning</a:t>
            </a:r>
          </a:p>
          <a:p>
            <a:r>
              <a:rPr lang="sv-SE" dirty="0"/>
              <a:t>Större trädgårdsarbeten</a:t>
            </a:r>
          </a:p>
          <a:p>
            <a:r>
              <a:rPr lang="sv-SE" dirty="0"/>
              <a:t>Redovisningstjänst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2162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AAFDF5-3D80-EEB4-0ADD-BD7ACE4F8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Värdering av föreningen -TSEK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778CDB-0807-5E0F-7A06-C8AD5672E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						</a:t>
            </a:r>
            <a:r>
              <a:rPr lang="sv-SE" b="1" dirty="0"/>
              <a:t>2022		2021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Taxeringsvärde Venus 2			13 684	11 516</a:t>
            </a:r>
          </a:p>
          <a:p>
            <a:pPr marL="0" indent="0">
              <a:buNone/>
            </a:pPr>
            <a:r>
              <a:rPr lang="sv-SE" dirty="0"/>
              <a:t>Taxeringsvärde Venus 18			20 948	17 668 </a:t>
            </a:r>
          </a:p>
          <a:p>
            <a:pPr marL="0" indent="0">
              <a:buNone/>
            </a:pPr>
            <a:r>
              <a:rPr lang="sv-SE" b="1" dirty="0"/>
              <a:t>Totalt						34 632	29 184</a:t>
            </a:r>
          </a:p>
          <a:p>
            <a:pPr marL="0" indent="0">
              <a:buNone/>
            </a:pPr>
            <a:r>
              <a:rPr lang="sv-SE" dirty="0"/>
              <a:t>Belåning					14 398	14 248</a:t>
            </a:r>
          </a:p>
          <a:p>
            <a:pPr marL="0" indent="0">
              <a:buNone/>
            </a:pPr>
            <a:r>
              <a:rPr lang="sv-SE" dirty="0" err="1"/>
              <a:t>Lånegrad</a:t>
            </a:r>
            <a:r>
              <a:rPr lang="sv-SE" dirty="0"/>
              <a:t> (%)				41,6		48,8</a:t>
            </a:r>
          </a:p>
        </p:txBody>
      </p:sp>
    </p:spTree>
    <p:extLst>
      <p:ext uri="{BB962C8B-B14F-4D97-AF65-F5344CB8AC3E}">
        <p14:creationId xmlns:p14="http://schemas.microsoft.com/office/powerpoint/2010/main" val="3501282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42B40A5-502D-350D-9FD4-6E924B3AB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Föreningens lån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A19175F-07BB-F32C-5C61-27B69935E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981" y="1825625"/>
            <a:ext cx="11577484" cy="4351338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Långivare:		Lånebelopp:	 	Ränta: Amortering:	Omsätts:</a:t>
            </a:r>
          </a:p>
          <a:p>
            <a:endParaRPr lang="sv-SE" dirty="0"/>
          </a:p>
          <a:p>
            <a:r>
              <a:rPr lang="sv-SE" dirty="0"/>
              <a:t>Stadshypotek	3 167 848		1,570	    200 000		2028-03-30</a:t>
            </a:r>
          </a:p>
          <a:p>
            <a:r>
              <a:rPr lang="sv-SE" dirty="0"/>
              <a:t>Stadshypotek	   500 000		2,700	    0			Rörligt</a:t>
            </a:r>
          </a:p>
          <a:p>
            <a:r>
              <a:rPr lang="sv-SE" dirty="0"/>
              <a:t>Nordea		6 425 000		0,850	    100 000		2024-08-21</a:t>
            </a:r>
          </a:p>
          <a:p>
            <a:r>
              <a:rPr lang="sv-SE" dirty="0"/>
              <a:t>Nordea		3 805 532		1,100	    100 000		2025-12-17	</a:t>
            </a:r>
          </a:p>
          <a:p>
            <a:pPr marL="0" indent="0">
              <a:buNone/>
            </a:pPr>
            <a:r>
              <a:rPr lang="sv-SE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073338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7390E3-51C3-8217-919A-19931F35C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b="1" dirty="0"/>
              <a:t>Ekonomiska Nyckeltal – Kr/kvm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0900F0-0644-E9C4-4137-748A80F39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dirty="0"/>
              <a:t>							</a:t>
            </a:r>
            <a:r>
              <a:rPr lang="sv-SE" b="1" dirty="0"/>
              <a:t>2022		2021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Avgift							838		892</a:t>
            </a:r>
          </a:p>
          <a:p>
            <a:pPr marL="0" indent="0">
              <a:buNone/>
            </a:pPr>
            <a:r>
              <a:rPr lang="sv-SE" dirty="0"/>
              <a:t>Hyresintäkter						416		368</a:t>
            </a:r>
          </a:p>
          <a:p>
            <a:pPr marL="0" indent="0">
              <a:buNone/>
            </a:pPr>
            <a:r>
              <a:rPr lang="sv-SE" dirty="0"/>
              <a:t>Fjärrvärme						190		190</a:t>
            </a:r>
          </a:p>
          <a:p>
            <a:pPr marL="0" indent="0">
              <a:buNone/>
            </a:pPr>
            <a:r>
              <a:rPr lang="sv-SE" dirty="0"/>
              <a:t>El							431		466</a:t>
            </a:r>
          </a:p>
          <a:p>
            <a:pPr marL="0" indent="0">
              <a:buNone/>
            </a:pPr>
            <a:r>
              <a:rPr lang="sv-SE" dirty="0"/>
              <a:t>Lån							5 978		5 937</a:t>
            </a:r>
          </a:p>
          <a:p>
            <a:pPr marL="0" indent="0">
              <a:buNone/>
            </a:pPr>
            <a:r>
              <a:rPr lang="sv-SE" dirty="0"/>
              <a:t>Räntekänslighet (%)					8		8</a:t>
            </a:r>
          </a:p>
          <a:p>
            <a:pPr marL="0" indent="0">
              <a:buNone/>
            </a:pPr>
            <a:r>
              <a:rPr lang="sv-SE" dirty="0"/>
              <a:t>Kassalikviditet (%)					52		73</a:t>
            </a:r>
          </a:p>
          <a:p>
            <a:pPr marL="0" indent="0">
              <a:buNone/>
            </a:pPr>
            <a:r>
              <a:rPr lang="sv-SE" dirty="0"/>
              <a:t>Soliditet						20		19				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6374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667</Words>
  <Application>Microsoft Office PowerPoint</Application>
  <PresentationFormat>Bredbild</PresentationFormat>
  <Paragraphs>88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Brf Bryggeriet </vt:lpstr>
      <vt:lpstr>Styrelsens sammansättning</vt:lpstr>
      <vt:lpstr>Viktigare händelser 2022</vt:lpstr>
      <vt:lpstr>Ekonomi</vt:lpstr>
      <vt:lpstr>Större kostnadsposter</vt:lpstr>
      <vt:lpstr>Kontrakterade Tjänster</vt:lpstr>
      <vt:lpstr>Värdering av föreningen -TSEK</vt:lpstr>
      <vt:lpstr>Föreningens lån</vt:lpstr>
      <vt:lpstr>Ekonomiska Nyckeltal – Kr/kvm</vt:lpstr>
      <vt:lpstr>Underhållsplanen 2022-2071</vt:lpstr>
      <vt:lpstr>Planerat Underhåll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Brf Bryggeriet </dc:title>
  <dc:creator>Fred Rosenthal</dc:creator>
  <cp:lastModifiedBy>Fred Rosenthal</cp:lastModifiedBy>
  <cp:revision>7</cp:revision>
  <dcterms:created xsi:type="dcterms:W3CDTF">2023-03-24T13:46:58Z</dcterms:created>
  <dcterms:modified xsi:type="dcterms:W3CDTF">2023-03-28T15:54:49Z</dcterms:modified>
</cp:coreProperties>
</file>